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Instrument Sans Medium" panose="020B0604020202020204" charset="0"/>
      <p:regular r:id="rId17"/>
    </p:embeddedFont>
    <p:embeddedFont>
      <p:font typeface="Inter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543072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81719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429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1736646" y="229754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Team Members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346490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049554"/>
            <a:ext cx="495692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Mo'men Mohamed Aref</a:t>
            </a:r>
            <a:endParaRPr lang="en-US" sz="3550" dirty="0"/>
          </a:p>
        </p:txBody>
      </p:sp>
      <p:sp>
        <p:nvSpPr>
          <p:cNvPr id="6" name="Text 3"/>
          <p:cNvSpPr/>
          <p:nvPr/>
        </p:nvSpPr>
        <p:spPr>
          <a:xfrm>
            <a:off x="793790" y="4707255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Marley Medhat</a:t>
            </a:r>
            <a:endParaRPr lang="en-US" sz="3550" dirty="0"/>
          </a:p>
        </p:txBody>
      </p:sp>
      <p:sp>
        <p:nvSpPr>
          <p:cNvPr id="7" name="Text 4"/>
          <p:cNvSpPr/>
          <p:nvPr/>
        </p:nvSpPr>
        <p:spPr>
          <a:xfrm>
            <a:off x="793790" y="5364956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Ramez Asham</a:t>
            </a:r>
            <a:endParaRPr lang="en-US" sz="35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08728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84359" y="2546390"/>
            <a:ext cx="6394966" cy="52173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32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Code Example: Loops (stir &amp; mix)</a:t>
            </a:r>
            <a:endParaRPr lang="en-US" sz="3250" dirty="0"/>
          </a:p>
        </p:txBody>
      </p:sp>
      <p:sp>
        <p:nvSpPr>
          <p:cNvPr id="4" name="Text 1"/>
          <p:cNvSpPr/>
          <p:nvPr/>
        </p:nvSpPr>
        <p:spPr>
          <a:xfrm>
            <a:off x="584359" y="3485436"/>
            <a:ext cx="2087285" cy="2608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While Loop (stir)</a:t>
            </a:r>
            <a:endParaRPr lang="en-US" sz="1600" dirty="0"/>
          </a:p>
        </p:txBody>
      </p:sp>
      <p:sp>
        <p:nvSpPr>
          <p:cNvPr id="5" name="Shape 2"/>
          <p:cNvSpPr/>
          <p:nvPr/>
        </p:nvSpPr>
        <p:spPr>
          <a:xfrm>
            <a:off x="584359" y="3934063"/>
            <a:ext cx="6527125" cy="3189208"/>
          </a:xfrm>
          <a:prstGeom prst="roundRect">
            <a:avLst>
              <a:gd name="adj" fmla="val 785"/>
            </a:avLst>
          </a:prstGeom>
          <a:solidFill>
            <a:srgbClr val="3131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Shape 3"/>
          <p:cNvSpPr/>
          <p:nvPr/>
        </p:nvSpPr>
        <p:spPr>
          <a:xfrm>
            <a:off x="576024" y="3934063"/>
            <a:ext cx="6543794" cy="3189208"/>
          </a:xfrm>
          <a:prstGeom prst="roundRect">
            <a:avLst>
              <a:gd name="adj" fmla="val 785"/>
            </a:avLst>
          </a:prstGeom>
          <a:solidFill>
            <a:srgbClr val="3131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742950" y="4059198"/>
            <a:ext cx="6209943" cy="293893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fetch basics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recipe brew() {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count counter = 0;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stir (counter &lt; 5) {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serve "Count: " + counter;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counter = counter + 1;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deliver 0;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00" dirty="0"/>
          </a:p>
        </p:txBody>
      </p:sp>
      <p:sp>
        <p:nvSpPr>
          <p:cNvPr id="8" name="Text 5"/>
          <p:cNvSpPr/>
          <p:nvPr/>
        </p:nvSpPr>
        <p:spPr>
          <a:xfrm>
            <a:off x="7526536" y="3485436"/>
            <a:ext cx="2087285" cy="2608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For Loop (mix)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7526536" y="3934063"/>
            <a:ext cx="6527125" cy="2387679"/>
          </a:xfrm>
          <a:prstGeom prst="roundRect">
            <a:avLst>
              <a:gd name="adj" fmla="val 1049"/>
            </a:avLst>
          </a:prstGeom>
          <a:solidFill>
            <a:srgbClr val="3131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Shape 7"/>
          <p:cNvSpPr/>
          <p:nvPr/>
        </p:nvSpPr>
        <p:spPr>
          <a:xfrm>
            <a:off x="7518202" y="3934063"/>
            <a:ext cx="6543794" cy="2387679"/>
          </a:xfrm>
          <a:prstGeom prst="roundRect">
            <a:avLst>
              <a:gd name="adj" fmla="val 1049"/>
            </a:avLst>
          </a:prstGeom>
          <a:solidFill>
            <a:srgbClr val="3131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685127" y="4059198"/>
            <a:ext cx="6209943" cy="21374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fetch basics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recipe brew() {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mix (count i = 1; i &lt;= 3; i = i + 1) {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serve "Round number " + i;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deliver 0;</a:t>
            </a:r>
            <a:endParaRPr lang="en-US" sz="1300" dirty="0"/>
          </a:p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300" dirty="0"/>
          </a:p>
        </p:txBody>
      </p:sp>
      <p:sp>
        <p:nvSpPr>
          <p:cNvPr id="12" name="Text 9"/>
          <p:cNvSpPr/>
          <p:nvPr/>
        </p:nvSpPr>
        <p:spPr>
          <a:xfrm>
            <a:off x="584359" y="7498794"/>
            <a:ext cx="13461683" cy="27479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stir</a:t>
            </a:r>
            <a:r>
              <a:rPr lang="en-US" sz="13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repeats actions while a condition is true, like stirring tea. </a:t>
            </a:r>
            <a:r>
              <a:rPr lang="en-US" sz="13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mix</a:t>
            </a:r>
            <a:r>
              <a:rPr lang="en-US" sz="13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iterates a set number of times, similar to a for loop.</a:t>
            </a:r>
            <a:endParaRPr lang="en-US" sz="13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0110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Khamseena Programming Language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58828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Tagline:</a:t>
            </a: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"Code it simple, brew it smooth!"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6280190" y="4576882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Khamseena is a beginner-friendly programming language inspired by the Egyptian "khamseena tea" – small, simple, and effective. It uses everyday English words related to making tea and simple actions to make programming intuitive and fun for kids and beginners.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4919"/>
            <a:ext cx="980979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Khamseena Keywords: Brewing Code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17326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63310" y="2417326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142524" y="26746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brew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165038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Program start (main)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417326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398067" y="2417326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777282" y="26746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recipe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165038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Function definition (function/def)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012049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63310" y="4012049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14252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count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4759762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Integer variable (int)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012049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398067" y="4012049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777282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measure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4759762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Float/Double variable (float/double)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5606772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63310" y="5606772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1142524" y="5864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label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142524" y="6354485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String variable (string)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8548" y="5606772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7398067" y="5606772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777282" y="5864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switch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777282" y="6354485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Boolean variable (boolean)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4919"/>
            <a:ext cx="1022544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Khamseena Keywords: Actions &amp; Logic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417326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63310" y="2417326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142524" y="26746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serve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165038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Output/Print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7428548" y="2417326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398067" y="2417326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777282" y="26746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pour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7777282" y="3165038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Input/Read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793790" y="4012049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63310" y="4012049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142524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taste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1142524" y="4759762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If condition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428548" y="4012049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398067" y="4012049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777282" y="426934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refill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7777282" y="4759762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Else condition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93790" y="5606772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63310" y="5606772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1142524" y="5864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stir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1142524" y="6354485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While loop</a:t>
            </a:r>
            <a:endParaRPr lang="en-US" sz="1750" dirty="0"/>
          </a:p>
        </p:txBody>
      </p:sp>
      <p:sp>
        <p:nvSpPr>
          <p:cNvPr id="23" name="Shape 21"/>
          <p:cNvSpPr/>
          <p:nvPr/>
        </p:nvSpPr>
        <p:spPr>
          <a:xfrm>
            <a:off x="7428548" y="5606772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7398067" y="5606772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777282" y="58640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mix</a:t>
            </a:r>
            <a:endParaRPr lang="en-US" sz="2200" dirty="0"/>
          </a:p>
        </p:txBody>
      </p:sp>
      <p:sp>
        <p:nvSpPr>
          <p:cNvPr id="26" name="Text 24"/>
          <p:cNvSpPr/>
          <p:nvPr/>
        </p:nvSpPr>
        <p:spPr>
          <a:xfrm>
            <a:off x="7777282" y="6354485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For loop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52280"/>
            <a:ext cx="1143654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Khamseena Keywords: Advanced &amp; Utilities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214688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63310" y="3214688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142524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deliver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1142524" y="3962400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Return value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6962" y="3214688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5186482" y="3214688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5565696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fetch</a:t>
            </a:r>
            <a:endParaRPr lang="en-US" sz="2200" dirty="0"/>
          </a:p>
        </p:txBody>
      </p:sp>
      <p:sp>
        <p:nvSpPr>
          <p:cNvPr id="10" name="Text 8"/>
          <p:cNvSpPr/>
          <p:nvPr/>
        </p:nvSpPr>
        <p:spPr>
          <a:xfrm>
            <a:off x="5565696" y="3962400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Include library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0133" y="3214688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9609653" y="3214688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9988868" y="34719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# note: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9988868" y="3962400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Single line comment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793790" y="4809411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63310" y="4809411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142524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hot</a:t>
            </a:r>
            <a:endParaRPr lang="en-US" sz="2200" dirty="0"/>
          </a:p>
        </p:txBody>
      </p:sp>
      <p:sp>
        <p:nvSpPr>
          <p:cNvPr id="18" name="Text 16"/>
          <p:cNvSpPr/>
          <p:nvPr/>
        </p:nvSpPr>
        <p:spPr>
          <a:xfrm>
            <a:off x="1142524" y="5557123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True value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5216962" y="4809411"/>
            <a:ext cx="4196358" cy="1367909"/>
          </a:xfrm>
          <a:prstGeom prst="roundRect">
            <a:avLst>
              <a:gd name="adj" fmla="val 10695"/>
            </a:avLst>
          </a:prstGeom>
          <a:solidFill>
            <a:srgbClr val="242429"/>
          </a:solidFill>
          <a:ln w="30480">
            <a:solidFill>
              <a:srgbClr val="5C5C61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5186482" y="4809411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FDC4C4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5565696" y="506670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C7CDD6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cold</a:t>
            </a:r>
            <a:endParaRPr lang="en-US" sz="2200" dirty="0"/>
          </a:p>
        </p:txBody>
      </p:sp>
      <p:sp>
        <p:nvSpPr>
          <p:cNvPr id="22" name="Text 20"/>
          <p:cNvSpPr/>
          <p:nvPr/>
        </p:nvSpPr>
        <p:spPr>
          <a:xfrm>
            <a:off x="5565696" y="5557123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False value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225278"/>
            <a:ext cx="67901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Types in Khamseena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3387685"/>
            <a:ext cx="13042821" cy="2616518"/>
          </a:xfrm>
          <a:prstGeom prst="roundRect">
            <a:avLst>
              <a:gd name="adj" fmla="val 130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801410" y="3395305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028343" y="3539014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count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4940379" y="3539014"/>
            <a:ext cx="409836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Integer number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499997" y="3539014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count score = 10;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801410" y="4045625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1028343" y="418933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measure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4940379" y="4189333"/>
            <a:ext cx="409836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Decimal number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9499997" y="4189333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measure price = 25.5;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01410" y="4695944"/>
            <a:ext cx="130275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028343" y="4839653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label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4940379" y="4839653"/>
            <a:ext cx="409836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Text string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499997" y="4839653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label name = "Ahmed";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801410" y="5346263"/>
            <a:ext cx="13027581" cy="65031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1028343" y="5489972"/>
            <a:ext cx="3450788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switch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4940379" y="5489972"/>
            <a:ext cx="409836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Boolean value</a:t>
            </a:r>
            <a:endParaRPr lang="en-US" sz="1750" dirty="0"/>
          </a:p>
        </p:txBody>
      </p:sp>
      <p:sp>
        <p:nvSpPr>
          <p:cNvPr id="19" name="Text 17"/>
          <p:cNvSpPr/>
          <p:nvPr/>
        </p:nvSpPr>
        <p:spPr>
          <a:xfrm>
            <a:off x="9499997" y="5489972"/>
            <a:ext cx="410217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switch ready = hot;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702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6642" y="3298984"/>
            <a:ext cx="6843951" cy="6756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Code Example: Hello World</a:t>
            </a:r>
            <a:endParaRPr lang="en-US" sz="4250" dirty="0"/>
          </a:p>
        </p:txBody>
      </p:sp>
      <p:sp>
        <p:nvSpPr>
          <p:cNvPr id="4" name="Shape 1"/>
          <p:cNvSpPr/>
          <p:nvPr/>
        </p:nvSpPr>
        <p:spPr>
          <a:xfrm>
            <a:off x="756642" y="4298871"/>
            <a:ext cx="13117116" cy="2399348"/>
          </a:xfrm>
          <a:prstGeom prst="roundRect">
            <a:avLst>
              <a:gd name="adj" fmla="val 1352"/>
            </a:avLst>
          </a:prstGeom>
          <a:solidFill>
            <a:srgbClr val="3131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745927" y="4298871"/>
            <a:ext cx="13138547" cy="2399348"/>
          </a:xfrm>
          <a:prstGeom prst="roundRect">
            <a:avLst>
              <a:gd name="adj" fmla="val 1352"/>
            </a:avLst>
          </a:prstGeom>
          <a:solidFill>
            <a:srgbClr val="3131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962025" y="4460915"/>
            <a:ext cx="12706350" cy="207525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fetch basics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recipe brew() {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serve "Welcome to Khamseena!";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deliver 0;</a:t>
            </a:r>
            <a:endParaRPr lang="en-US" sz="1700" dirty="0"/>
          </a:p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756642" y="6941344"/>
            <a:ext cx="13117116" cy="6917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simple program fetches basic functionalities, defines the main "brew" function, serves a welcome message, and then delivers 0 to indicate successful execution.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31029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93420" y="544830"/>
            <a:ext cx="6974443" cy="6191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Code Example: Variables &amp; I/O</a:t>
            </a:r>
            <a:endParaRPr lang="en-US" sz="3900" dirty="0"/>
          </a:p>
        </p:txBody>
      </p:sp>
      <p:sp>
        <p:nvSpPr>
          <p:cNvPr id="4" name="Shape 1"/>
          <p:cNvSpPr/>
          <p:nvPr/>
        </p:nvSpPr>
        <p:spPr>
          <a:xfrm>
            <a:off x="693420" y="1461135"/>
            <a:ext cx="7757160" cy="5368290"/>
          </a:xfrm>
          <a:prstGeom prst="roundRect">
            <a:avLst>
              <a:gd name="adj" fmla="val 554"/>
            </a:avLst>
          </a:prstGeom>
          <a:solidFill>
            <a:srgbClr val="3131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83538" y="1461135"/>
            <a:ext cx="7776924" cy="5368290"/>
          </a:xfrm>
          <a:prstGeom prst="roundRect">
            <a:avLst>
              <a:gd name="adj" fmla="val 554"/>
            </a:avLst>
          </a:prstGeom>
          <a:solidFill>
            <a:srgbClr val="3131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881658" y="1609725"/>
            <a:ext cx="7380684" cy="50711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fetch basics</a:t>
            </a: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recipe brew() {</a:t>
            </a: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label name;</a:t>
            </a: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count age;</a:t>
            </a: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serve "What's your name? ";</a:t>
            </a: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pour name;</a:t>
            </a: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serve "How old are you? ";</a:t>
            </a: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pour age;</a:t>
            </a: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serve name + " is " + age + " years old";</a:t>
            </a: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deliver 0;</a:t>
            </a:r>
            <a:endParaRPr lang="en-US" sz="155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693420" y="7052310"/>
            <a:ext cx="7757160" cy="6338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example demonstrates declaring variables, taking user input with </a:t>
            </a: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pour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, and displaying combined output using </a:t>
            </a:r>
            <a:r>
              <a:rPr lang="en-US" sz="155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serve</a:t>
            </a:r>
            <a:r>
              <a:rPr lang="en-US" sz="155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.</a:t>
            </a:r>
            <a:endParaRPr lang="en-US" sz="15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07443" y="566857"/>
            <a:ext cx="7701915" cy="12875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50" dirty="0">
                <a:solidFill>
                  <a:srgbClr val="EFD5FA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Code Example: Conditions (taste &amp; refill)</a:t>
            </a:r>
            <a:endParaRPr lang="en-US" sz="4050" dirty="0"/>
          </a:p>
        </p:txBody>
      </p:sp>
      <p:sp>
        <p:nvSpPr>
          <p:cNvPr id="4" name="Shape 1"/>
          <p:cNvSpPr/>
          <p:nvPr/>
        </p:nvSpPr>
        <p:spPr>
          <a:xfrm>
            <a:off x="6207443" y="2163366"/>
            <a:ext cx="7701915" cy="4593193"/>
          </a:xfrm>
          <a:prstGeom prst="roundRect">
            <a:avLst>
              <a:gd name="adj" fmla="val 673"/>
            </a:avLst>
          </a:prstGeom>
          <a:solidFill>
            <a:srgbClr val="3131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Shape 2"/>
          <p:cNvSpPr/>
          <p:nvPr/>
        </p:nvSpPr>
        <p:spPr>
          <a:xfrm>
            <a:off x="6197203" y="2163366"/>
            <a:ext cx="7722394" cy="4593193"/>
          </a:xfrm>
          <a:prstGeom prst="roundRect">
            <a:avLst>
              <a:gd name="adj" fmla="val 673"/>
            </a:avLst>
          </a:prstGeom>
          <a:solidFill>
            <a:srgbClr val="313136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403181" y="2317790"/>
            <a:ext cx="7310437" cy="42843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fetch basics</a:t>
            </a: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recipe brew() {</a:t>
            </a: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count grade = 85;</a:t>
            </a: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taste (grade &gt;= 50) {</a:t>
            </a: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serve "Congratulations! You passed";</a:t>
            </a: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refill {</a:t>
            </a: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    serve "Try again next time";</a:t>
            </a: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}</a:t>
            </a: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   deliver 0;</a:t>
            </a:r>
            <a:endParaRPr lang="en-US" sz="1600" dirty="0"/>
          </a:p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}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6207443" y="6988254"/>
            <a:ext cx="7701915" cy="67437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</a:t>
            </a: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taste</a:t>
            </a: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keyword checks a condition, executing the first block if true. If false, </a:t>
            </a:r>
            <a:r>
              <a:rPr lang="en-US" sz="1600" dirty="0">
                <a:solidFill>
                  <a:srgbClr val="C7CDD6"/>
                </a:solidFill>
                <a:highlight>
                  <a:srgbClr val="313136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refill</a:t>
            </a:r>
            <a:r>
              <a:rPr lang="en-US" sz="1600" dirty="0">
                <a:solidFill>
                  <a:srgbClr val="C7CDD6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 provides an alternative path.</a:t>
            </a:r>
            <a:endParaRPr lang="en-US" sz="16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559</Words>
  <Application>Microsoft Office PowerPoint</Application>
  <PresentationFormat>Custom</PresentationFormat>
  <Paragraphs>131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Inter</vt:lpstr>
      <vt:lpstr>Instrument Sans Medium</vt:lpstr>
      <vt:lpstr>Consolas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mo'men aref</cp:lastModifiedBy>
  <cp:revision>4</cp:revision>
  <dcterms:created xsi:type="dcterms:W3CDTF">2025-12-12T00:12:30Z</dcterms:created>
  <dcterms:modified xsi:type="dcterms:W3CDTF">2025-12-12T00:15:08Z</dcterms:modified>
</cp:coreProperties>
</file>